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Helvetica Neue"/>
      <p:regular r:id="rId15"/>
      <p:bold r:id="rId16"/>
      <p:italic r:id="rId17"/>
      <p:boldItalic r:id="rId18"/>
    </p:embeddedFont>
    <p:embeddedFont>
      <p:font typeface="Helvetica Neue Light"/>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Light-bold.fntdata"/><Relationship Id="rId11" Type="http://schemas.openxmlformats.org/officeDocument/2006/relationships/slide" Target="slides/slide6.xml"/><Relationship Id="rId22" Type="http://schemas.openxmlformats.org/officeDocument/2006/relationships/font" Target="fonts/HelveticaNeueLight-boldItalic.fntdata"/><Relationship Id="rId10" Type="http://schemas.openxmlformats.org/officeDocument/2006/relationships/slide" Target="slides/slide5.xml"/><Relationship Id="rId21" Type="http://schemas.openxmlformats.org/officeDocument/2006/relationships/font" Target="fonts/HelveticaNeueLight-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HelveticaNeue-regular.fntdata"/><Relationship Id="rId14" Type="http://schemas.openxmlformats.org/officeDocument/2006/relationships/slide" Target="slides/slide9.xml"/><Relationship Id="rId17" Type="http://schemas.openxmlformats.org/officeDocument/2006/relationships/font" Target="fonts/HelveticaNeue-italic.fntdata"/><Relationship Id="rId16" Type="http://schemas.openxmlformats.org/officeDocument/2006/relationships/font" Target="fonts/HelveticaNeue-bold.fntdata"/><Relationship Id="rId5" Type="http://schemas.openxmlformats.org/officeDocument/2006/relationships/notesMaster" Target="notesMasters/notesMaster1.xml"/><Relationship Id="rId19" Type="http://schemas.openxmlformats.org/officeDocument/2006/relationships/font" Target="fonts/HelveticaNeueLight-regular.fntdata"/><Relationship Id="rId6" Type="http://schemas.openxmlformats.org/officeDocument/2006/relationships/slide" Target="slides/slide1.xml"/><Relationship Id="rId18" Type="http://schemas.openxmlformats.org/officeDocument/2006/relationships/font" Target="fonts/HelveticaNeue-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cbi.nlm.nih.gov/pmc/articles/PMC4907333/"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0cc1b5c80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0cc1b5c80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0cc1b5c8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0cc1b5c8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went </a:t>
            </a:r>
            <a:r>
              <a:rPr lang="en"/>
              <a:t>over</a:t>
            </a:r>
            <a:r>
              <a:rPr lang="en"/>
              <a:t> SO MUCH about the brain and it’s parts, it’s functions, neuron types, how that maps to behavior, and disease,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all this neuroscience research, we know that the brain inherently has a structure, and it regularly maps to specific behaviors or disorders, etc.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THEREFORE, </a:t>
            </a:r>
            <a:r>
              <a:rPr lang="en">
                <a:solidFill>
                  <a:schemeClr val="dk1"/>
                </a:solidFill>
              </a:rPr>
              <a:t>t</a:t>
            </a:r>
            <a:r>
              <a:rPr lang="en">
                <a:solidFill>
                  <a:schemeClr val="dk1"/>
                </a:solidFill>
              </a:rPr>
              <a:t>he reason this is a useful model for this class is because the brain is then by definition a potentially predictable entity. We can use the toolbox of data science and apply it to neural data in order to understand more about the brain.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0cc1b5c80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0cc1b5c80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fMRI: indirect measure of brain activity via BOLD signal</a:t>
            </a:r>
            <a:endParaRPr/>
          </a:p>
          <a:p>
            <a:pPr indent="-298450" lvl="0" marL="457200" rtl="0" algn="l">
              <a:spcBef>
                <a:spcPts val="0"/>
              </a:spcBef>
              <a:spcAft>
                <a:spcPts val="0"/>
              </a:spcAft>
              <a:buSzPts val="1100"/>
              <a:buChar char="-"/>
            </a:pPr>
            <a:r>
              <a:rPr lang="en"/>
              <a:t>Neurons need oxygen to fire</a:t>
            </a:r>
            <a:endParaRPr/>
          </a:p>
          <a:p>
            <a:pPr indent="-298450" lvl="0" marL="457200" rtl="0" algn="l">
              <a:spcBef>
                <a:spcPts val="0"/>
              </a:spcBef>
              <a:spcAft>
                <a:spcPts val="0"/>
              </a:spcAft>
              <a:buSzPts val="1100"/>
              <a:buChar char="-"/>
            </a:pPr>
            <a:r>
              <a:rPr lang="en"/>
              <a:t>Haemodynamic response = blood releases oxygen to active neurons more than inactive neurons</a:t>
            </a:r>
            <a:endParaRPr/>
          </a:p>
          <a:p>
            <a:pPr indent="-298450" lvl="0" marL="457200" rtl="0" algn="l">
              <a:spcBef>
                <a:spcPts val="0"/>
              </a:spcBef>
              <a:spcAft>
                <a:spcPts val="0"/>
              </a:spcAft>
              <a:buSzPts val="1100"/>
              <a:buChar char="-"/>
            </a:pPr>
            <a:r>
              <a:rPr lang="en"/>
              <a:t>fMRI detects the change in relative levels of oxygenated vs. deoxygenated blood based on the different magnetic susceptibility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MEG: slightly more direct measure of brain activity via magnetic fields produced by electrical currents</a:t>
            </a:r>
            <a:endParaRPr/>
          </a:p>
          <a:p>
            <a:pPr indent="-298450" lvl="0" marL="457200" rtl="0" algn="l">
              <a:spcBef>
                <a:spcPts val="0"/>
              </a:spcBef>
              <a:spcAft>
                <a:spcPts val="0"/>
              </a:spcAft>
              <a:buSzPts val="1100"/>
              <a:buChar char="-"/>
            </a:pPr>
            <a:r>
              <a:rPr lang="en"/>
              <a:t>The net effects of ionic currents from neurons during synaptic transmission</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EEG/ECoG/Implanted electrodes: direct measure of electrical brain activity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currency of neurons is electricity and this neural data measures electrical activity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It gets complicated because you don’t know exactly what the electrical activity is measuring from</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Buzsaki, 2012 paper</a:t>
            </a:r>
            <a:endParaRPr>
              <a:solidFill>
                <a:schemeClr val="dk1"/>
              </a:solidFill>
            </a:endParaRPr>
          </a:p>
          <a:p>
            <a:pPr indent="-298450" lvl="1" marL="914400" rtl="0" algn="l">
              <a:spcBef>
                <a:spcPts val="0"/>
              </a:spcBef>
              <a:spcAft>
                <a:spcPts val="0"/>
              </a:spcAft>
              <a:buClr>
                <a:schemeClr val="dk1"/>
              </a:buClr>
              <a:buSzPts val="1100"/>
              <a:buChar char="-"/>
            </a:pPr>
            <a:r>
              <a:rPr lang="en" u="sng">
                <a:solidFill>
                  <a:schemeClr val="hlink"/>
                </a:solidFill>
                <a:hlinkClick r:id="rId2"/>
              </a:rPr>
              <a:t>https://www.ncbi.nlm.nih.gov/pmc/articles/PMC4907333/</a:t>
            </a: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0cc1b5c80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0cc1b5c80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Each of these datasets will look different based on the fact that they are measuring different things. But also within the same tool, context matters. Each dataset will have been collected in specific conditions.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ECoG data is at a hospital, EEG data is probably at a university with students, etc.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Prof. Voytek’s main goal as a neuroscientist so far has been to </a:t>
            </a:r>
            <a:r>
              <a:rPr b="1" lang="en">
                <a:solidFill>
                  <a:schemeClr val="dk1"/>
                </a:solidFill>
              </a:rPr>
              <a:t>TURN THESE DATA INTO NUMBERS THAT CAN BE ANALYZED</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And this is not a simple thing to do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0efbb4318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0efbb4318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direct implementation of using data science tools, like text mining, in the scientific method (to accomplish hypothesis generation/general exploration).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efbb4318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efbb4318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0efbb4318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0efbb4318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cc1b5c80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cc1b5c80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9.png"/><Relationship Id="rId7"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1.png"/><Relationship Id="rId5" Type="http://schemas.openxmlformats.org/officeDocument/2006/relationships/image" Target="../media/image6.jpg"/><Relationship Id="rId6" Type="http://schemas.openxmlformats.org/officeDocument/2006/relationships/image" Target="../media/image5.jpg"/><Relationship Id="rId7" Type="http://schemas.openxmlformats.org/officeDocument/2006/relationships/image" Target="../media/image4.jpg"/><Relationship Id="rId8"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hyperlink" Target="https://lisc-tools.github.io/lisc/index.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325125"/>
            <a:ext cx="8520600" cy="20526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latin typeface="Helvetica Neue"/>
                <a:ea typeface="Helvetica Neue"/>
                <a:cs typeface="Helvetica Neue"/>
                <a:sym typeface="Helvetica Neue"/>
              </a:rPr>
              <a:t>COGS 138: </a:t>
            </a:r>
            <a:r>
              <a:rPr b="1" lang="en">
                <a:latin typeface="Helvetica Neue"/>
                <a:ea typeface="Helvetica Neue"/>
                <a:cs typeface="Helvetica Neue"/>
                <a:sym typeface="Helvetica Neue"/>
              </a:rPr>
              <a:t>Week 3 </a:t>
            </a:r>
            <a:r>
              <a:rPr b="1" lang="en">
                <a:latin typeface="Helvetica Neue"/>
                <a:ea typeface="Helvetica Neue"/>
                <a:cs typeface="Helvetica Neue"/>
                <a:sym typeface="Helvetica Neue"/>
              </a:rPr>
              <a:t>Section</a:t>
            </a:r>
            <a:endParaRPr b="1">
              <a:latin typeface="Helvetica Neue"/>
              <a:ea typeface="Helvetica Neue"/>
              <a:cs typeface="Helvetica Neue"/>
              <a:sym typeface="Helvetica Neue"/>
            </a:endParaRPr>
          </a:p>
          <a:p>
            <a:pPr indent="0" lvl="0" marL="0" rtl="0" algn="l">
              <a:spcBef>
                <a:spcPts val="0"/>
              </a:spcBef>
              <a:spcAft>
                <a:spcPts val="0"/>
              </a:spcAft>
              <a:buNone/>
            </a:pPr>
            <a:r>
              <a:t/>
            </a:r>
            <a:endParaRPr b="1">
              <a:latin typeface="Helvetica Neue"/>
              <a:ea typeface="Helvetica Neue"/>
              <a:cs typeface="Helvetica Neue"/>
              <a:sym typeface="Helvetica Neue"/>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January 19th, 2021</a:t>
            </a:r>
            <a:endParaRPr>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54250"/>
            <a:ext cx="8520600" cy="841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Questions</a:t>
            </a:r>
            <a:r>
              <a:rPr b="1" lang="en">
                <a:latin typeface="Helvetica Neue"/>
                <a:ea typeface="Helvetica Neue"/>
                <a:cs typeface="Helvetica Neue"/>
                <a:sym typeface="Helvetica Neue"/>
              </a:rPr>
              <a:t> about Reading #1?</a:t>
            </a:r>
            <a:endParaRPr b="1">
              <a:latin typeface="Helvetica Neue"/>
              <a:ea typeface="Helvetica Neue"/>
              <a:cs typeface="Helvetica Neue"/>
              <a:sym typeface="Helvetica Neue"/>
            </a:endParaRPr>
          </a:p>
        </p:txBody>
      </p:sp>
      <p:pic>
        <p:nvPicPr>
          <p:cNvPr id="61" name="Google Shape;61;p14"/>
          <p:cNvPicPr preferRelativeResize="0"/>
          <p:nvPr/>
        </p:nvPicPr>
        <p:blipFill>
          <a:blip r:embed="rId3">
            <a:alphaModFix/>
          </a:blip>
          <a:stretch>
            <a:fillRect/>
          </a:stretch>
        </p:blipFill>
        <p:spPr>
          <a:xfrm>
            <a:off x="1113963" y="1507225"/>
            <a:ext cx="6916074" cy="3083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133">
                <a:latin typeface="Helvetica Neue"/>
                <a:ea typeface="Helvetica Neue"/>
                <a:cs typeface="Helvetica Neue"/>
                <a:sym typeface="Helvetica Neue"/>
              </a:rPr>
              <a:t>Neuroanatomy Lecture: </a:t>
            </a:r>
            <a:endParaRPr b="1" sz="2466">
              <a:latin typeface="Helvetica Neue"/>
              <a:ea typeface="Helvetica Neue"/>
              <a:cs typeface="Helvetica Neue"/>
              <a:sym typeface="Helvetica Neue"/>
            </a:endParaRPr>
          </a:p>
        </p:txBody>
      </p:sp>
      <p:sp>
        <p:nvSpPr>
          <p:cNvPr id="67" name="Google Shape;67;p15"/>
          <p:cNvSpPr txBox="1"/>
          <p:nvPr>
            <p:ph idx="1" type="body"/>
          </p:nvPr>
        </p:nvSpPr>
        <p:spPr>
          <a:xfrm>
            <a:off x="311700" y="4277850"/>
            <a:ext cx="8520600" cy="9261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Clr>
                <a:schemeClr val="dk1"/>
              </a:buClr>
              <a:buSzPts val="935"/>
              <a:buFont typeface="Arial"/>
              <a:buNone/>
            </a:pPr>
            <a:r>
              <a:rPr b="1" lang="en" sz="1996">
                <a:solidFill>
                  <a:schemeClr val="dk1"/>
                </a:solidFill>
                <a:latin typeface="Helvetica Neue"/>
                <a:ea typeface="Helvetica Neue"/>
                <a:cs typeface="Helvetica Neue"/>
                <a:sym typeface="Helvetica Neue"/>
              </a:rPr>
              <a:t>There is </a:t>
            </a:r>
            <a:r>
              <a:rPr b="1" lang="en" sz="1996">
                <a:solidFill>
                  <a:schemeClr val="accent1"/>
                </a:solidFill>
                <a:latin typeface="Helvetica Neue"/>
                <a:ea typeface="Helvetica Neue"/>
                <a:cs typeface="Helvetica Neue"/>
                <a:sym typeface="Helvetica Neue"/>
              </a:rPr>
              <a:t>STRUCTURE</a:t>
            </a:r>
            <a:r>
              <a:rPr b="1" lang="en" sz="1996">
                <a:solidFill>
                  <a:schemeClr val="dk1"/>
                </a:solidFill>
                <a:latin typeface="Helvetica Neue"/>
                <a:ea typeface="Helvetica Neue"/>
                <a:cs typeface="Helvetica Neue"/>
                <a:sym typeface="Helvetica Neue"/>
              </a:rPr>
              <a:t> and </a:t>
            </a:r>
            <a:r>
              <a:rPr b="1" lang="en" sz="1996">
                <a:solidFill>
                  <a:schemeClr val="accent1"/>
                </a:solidFill>
                <a:latin typeface="Helvetica Neue"/>
                <a:ea typeface="Helvetica Neue"/>
                <a:cs typeface="Helvetica Neue"/>
                <a:sym typeface="Helvetica Neue"/>
              </a:rPr>
              <a:t>REGULARITY</a:t>
            </a:r>
            <a:r>
              <a:rPr b="1" lang="en" sz="1996">
                <a:solidFill>
                  <a:schemeClr val="dk1"/>
                </a:solidFill>
                <a:latin typeface="Helvetica Neue"/>
                <a:ea typeface="Helvetica Neue"/>
                <a:cs typeface="Helvetica Neue"/>
                <a:sym typeface="Helvetica Neue"/>
              </a:rPr>
              <a:t> within the brain.</a:t>
            </a:r>
            <a:endParaRPr b="1" sz="1996">
              <a:solidFill>
                <a:schemeClr val="dk1"/>
              </a:solidFill>
              <a:latin typeface="Helvetica Neue"/>
              <a:ea typeface="Helvetica Neue"/>
              <a:cs typeface="Helvetica Neue"/>
              <a:sym typeface="Helvetica Neue"/>
            </a:endParaRPr>
          </a:p>
          <a:p>
            <a:pPr indent="0" lvl="0" marL="0" rtl="0" algn="l">
              <a:lnSpc>
                <a:spcPct val="80000"/>
              </a:lnSpc>
              <a:spcBef>
                <a:spcPts val="0"/>
              </a:spcBef>
              <a:spcAft>
                <a:spcPts val="0"/>
              </a:spcAft>
              <a:buSzPts val="935"/>
              <a:buNone/>
            </a:pPr>
            <a:r>
              <a:t/>
            </a:r>
            <a:endParaRPr b="1" sz="1696">
              <a:solidFill>
                <a:schemeClr val="dk1"/>
              </a:solidFill>
              <a:latin typeface="Helvetica Neue"/>
              <a:ea typeface="Helvetica Neue"/>
              <a:cs typeface="Helvetica Neue"/>
              <a:sym typeface="Helvetica Neue"/>
            </a:endParaRPr>
          </a:p>
          <a:p>
            <a:pPr indent="0" lvl="0" marL="0" rtl="0" algn="l">
              <a:lnSpc>
                <a:spcPct val="80000"/>
              </a:lnSpc>
              <a:spcBef>
                <a:spcPts val="0"/>
              </a:spcBef>
              <a:spcAft>
                <a:spcPts val="0"/>
              </a:spcAft>
              <a:buSzPts val="935"/>
              <a:buNone/>
            </a:pPr>
            <a:r>
              <a:rPr b="1" lang="en" sz="1696">
                <a:solidFill>
                  <a:schemeClr val="dk1"/>
                </a:solidFill>
                <a:latin typeface="Helvetica Neue"/>
                <a:ea typeface="Helvetica Neue"/>
                <a:cs typeface="Helvetica Neue"/>
                <a:sym typeface="Helvetica Neue"/>
              </a:rPr>
              <a:t>Which means you can use data science to </a:t>
            </a:r>
            <a:r>
              <a:rPr b="1" lang="en" sz="1696">
                <a:solidFill>
                  <a:schemeClr val="accent1"/>
                </a:solidFill>
                <a:latin typeface="Helvetica Neue"/>
                <a:ea typeface="Helvetica Neue"/>
                <a:cs typeface="Helvetica Neue"/>
                <a:sym typeface="Helvetica Neue"/>
              </a:rPr>
              <a:t>PREDICT</a:t>
            </a:r>
            <a:r>
              <a:rPr b="1" lang="en" sz="1696">
                <a:solidFill>
                  <a:schemeClr val="dk1"/>
                </a:solidFill>
                <a:latin typeface="Helvetica Neue"/>
                <a:ea typeface="Helvetica Neue"/>
                <a:cs typeface="Helvetica Neue"/>
                <a:sym typeface="Helvetica Neue"/>
              </a:rPr>
              <a:t> aspects about neural data.</a:t>
            </a:r>
            <a:endParaRPr sz="1130">
              <a:solidFill>
                <a:schemeClr val="dk1"/>
              </a:solidFill>
              <a:latin typeface="Helvetica Neue Light"/>
              <a:ea typeface="Helvetica Neue Light"/>
              <a:cs typeface="Helvetica Neue Light"/>
              <a:sym typeface="Helvetica Neue Light"/>
            </a:endParaRPr>
          </a:p>
        </p:txBody>
      </p:sp>
      <p:pic>
        <p:nvPicPr>
          <p:cNvPr id="68" name="Google Shape;68;p15"/>
          <p:cNvPicPr preferRelativeResize="0"/>
          <p:nvPr/>
        </p:nvPicPr>
        <p:blipFill>
          <a:blip r:embed="rId3">
            <a:alphaModFix/>
          </a:blip>
          <a:stretch>
            <a:fillRect/>
          </a:stretch>
        </p:blipFill>
        <p:spPr>
          <a:xfrm>
            <a:off x="92050" y="1089400"/>
            <a:ext cx="2835249" cy="1482349"/>
          </a:xfrm>
          <a:prstGeom prst="rect">
            <a:avLst/>
          </a:prstGeom>
          <a:noFill/>
          <a:ln>
            <a:noFill/>
          </a:ln>
        </p:spPr>
      </p:pic>
      <p:pic>
        <p:nvPicPr>
          <p:cNvPr id="69" name="Google Shape;69;p15"/>
          <p:cNvPicPr preferRelativeResize="0"/>
          <p:nvPr/>
        </p:nvPicPr>
        <p:blipFill>
          <a:blip r:embed="rId4">
            <a:alphaModFix/>
          </a:blip>
          <a:stretch>
            <a:fillRect/>
          </a:stretch>
        </p:blipFill>
        <p:spPr>
          <a:xfrm>
            <a:off x="3306704" y="1361300"/>
            <a:ext cx="1853276" cy="2601925"/>
          </a:xfrm>
          <a:prstGeom prst="rect">
            <a:avLst/>
          </a:prstGeom>
          <a:noFill/>
          <a:ln>
            <a:noFill/>
          </a:ln>
        </p:spPr>
      </p:pic>
      <p:pic>
        <p:nvPicPr>
          <p:cNvPr id="70" name="Google Shape;70;p15"/>
          <p:cNvPicPr preferRelativeResize="0"/>
          <p:nvPr/>
        </p:nvPicPr>
        <p:blipFill>
          <a:blip r:embed="rId5">
            <a:alphaModFix/>
          </a:blip>
          <a:stretch>
            <a:fillRect/>
          </a:stretch>
        </p:blipFill>
        <p:spPr>
          <a:xfrm>
            <a:off x="857449" y="2611302"/>
            <a:ext cx="2248075" cy="1574987"/>
          </a:xfrm>
          <a:prstGeom prst="rect">
            <a:avLst/>
          </a:prstGeom>
          <a:noFill/>
          <a:ln>
            <a:noFill/>
          </a:ln>
        </p:spPr>
      </p:pic>
      <p:pic>
        <p:nvPicPr>
          <p:cNvPr id="71" name="Google Shape;71;p15"/>
          <p:cNvPicPr preferRelativeResize="0"/>
          <p:nvPr/>
        </p:nvPicPr>
        <p:blipFill>
          <a:blip r:embed="rId6">
            <a:alphaModFix/>
          </a:blip>
          <a:stretch>
            <a:fillRect/>
          </a:stretch>
        </p:blipFill>
        <p:spPr>
          <a:xfrm>
            <a:off x="5159973" y="270500"/>
            <a:ext cx="3916266" cy="2113600"/>
          </a:xfrm>
          <a:prstGeom prst="rect">
            <a:avLst/>
          </a:prstGeom>
          <a:noFill/>
          <a:ln>
            <a:noFill/>
          </a:ln>
        </p:spPr>
      </p:pic>
      <p:pic>
        <p:nvPicPr>
          <p:cNvPr id="72" name="Google Shape;72;p15"/>
          <p:cNvPicPr preferRelativeResize="0"/>
          <p:nvPr/>
        </p:nvPicPr>
        <p:blipFill>
          <a:blip r:embed="rId7">
            <a:alphaModFix/>
          </a:blip>
          <a:stretch>
            <a:fillRect/>
          </a:stretch>
        </p:blipFill>
        <p:spPr>
          <a:xfrm>
            <a:off x="6224227" y="2384100"/>
            <a:ext cx="1787775" cy="19322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500"/>
                                        <p:tgtEl>
                                          <p:spTgt spid="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400"/>
                                        <p:tgtEl>
                                          <p:spTgt spid="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400"/>
                                        <p:tgtEl>
                                          <p:spTgt spid="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400"/>
                                        <p:tgtEl>
                                          <p:spTgt spid="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400"/>
                                        <p:tgtEl>
                                          <p:spTgt spid="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
                                            <p:txEl>
                                              <p:pRg end="0" st="0"/>
                                            </p:txEl>
                                          </p:spTgt>
                                        </p:tgtEl>
                                        <p:attrNameLst>
                                          <p:attrName>style.visibility</p:attrName>
                                        </p:attrNameLst>
                                      </p:cBhvr>
                                      <p:to>
                                        <p:strVal val="visible"/>
                                      </p:to>
                                    </p:set>
                                    <p:animEffect filter="fade" transition="in">
                                      <p:cBhvr>
                                        <p:cTn dur="1000"/>
                                        <p:tgtEl>
                                          <p:spTgt spid="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
                                            <p:txEl>
                                              <p:pRg end="1" st="1"/>
                                            </p:txEl>
                                          </p:spTgt>
                                        </p:tgtEl>
                                        <p:attrNameLst>
                                          <p:attrName>style.visibility</p:attrName>
                                        </p:attrNameLst>
                                      </p:cBhvr>
                                      <p:to>
                                        <p:strVal val="visible"/>
                                      </p:to>
                                    </p:set>
                                    <p:animEffect filter="fade" transition="in">
                                      <p:cBhvr>
                                        <p:cTn dur="1000"/>
                                        <p:tgtEl>
                                          <p:spTgt spid="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
                                            <p:txEl>
                                              <p:pRg end="2" st="2"/>
                                            </p:txEl>
                                          </p:spTgt>
                                        </p:tgtEl>
                                        <p:attrNameLst>
                                          <p:attrName>style.visibility</p:attrName>
                                        </p:attrNameLst>
                                      </p:cBhvr>
                                      <p:to>
                                        <p:strVal val="visible"/>
                                      </p:to>
                                    </p:set>
                                    <p:animEffect filter="fade" transition="in">
                                      <p:cBhvr>
                                        <p:cTn dur="1000"/>
                                        <p:tgtEl>
                                          <p:spTgt spid="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30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Helvetica Neue"/>
                <a:ea typeface="Helvetica Neue"/>
                <a:cs typeface="Helvetica Neue"/>
                <a:sym typeface="Helvetica Neue"/>
              </a:rPr>
              <a:t>What </a:t>
            </a:r>
            <a:r>
              <a:rPr b="1" i="1" lang="en">
                <a:latin typeface="Helvetica Neue"/>
                <a:ea typeface="Helvetica Neue"/>
                <a:cs typeface="Helvetica Neue"/>
                <a:sym typeface="Helvetica Neue"/>
              </a:rPr>
              <a:t>is</a:t>
            </a:r>
            <a:r>
              <a:rPr b="1" lang="en">
                <a:latin typeface="Helvetica Neue"/>
                <a:ea typeface="Helvetica Neue"/>
                <a:cs typeface="Helvetica Neue"/>
                <a:sym typeface="Helvetica Neue"/>
              </a:rPr>
              <a:t> neural data?</a:t>
            </a:r>
            <a:endParaRPr b="1">
              <a:latin typeface="Helvetica Neue"/>
              <a:ea typeface="Helvetica Neue"/>
              <a:cs typeface="Helvetica Neue"/>
              <a:sym typeface="Helvetica Neue"/>
            </a:endParaRPr>
          </a:p>
        </p:txBody>
      </p:sp>
      <p:pic>
        <p:nvPicPr>
          <p:cNvPr id="78" name="Google Shape;78;p16"/>
          <p:cNvPicPr preferRelativeResize="0"/>
          <p:nvPr/>
        </p:nvPicPr>
        <p:blipFill>
          <a:blip r:embed="rId3">
            <a:alphaModFix/>
          </a:blip>
          <a:stretch>
            <a:fillRect/>
          </a:stretch>
        </p:blipFill>
        <p:spPr>
          <a:xfrm>
            <a:off x="691200" y="1107562"/>
            <a:ext cx="3376701" cy="1899382"/>
          </a:xfrm>
          <a:prstGeom prst="rect">
            <a:avLst/>
          </a:prstGeom>
          <a:noFill/>
          <a:ln>
            <a:noFill/>
          </a:ln>
        </p:spPr>
      </p:pic>
      <p:pic>
        <p:nvPicPr>
          <p:cNvPr id="79" name="Google Shape;79;p16"/>
          <p:cNvPicPr preferRelativeResize="0"/>
          <p:nvPr/>
        </p:nvPicPr>
        <p:blipFill>
          <a:blip r:embed="rId4">
            <a:alphaModFix/>
          </a:blip>
          <a:stretch>
            <a:fillRect/>
          </a:stretch>
        </p:blipFill>
        <p:spPr>
          <a:xfrm>
            <a:off x="4872975" y="330700"/>
            <a:ext cx="3752376" cy="2171950"/>
          </a:xfrm>
          <a:prstGeom prst="rect">
            <a:avLst/>
          </a:prstGeom>
          <a:noFill/>
          <a:ln>
            <a:noFill/>
          </a:ln>
        </p:spPr>
      </p:pic>
      <p:pic>
        <p:nvPicPr>
          <p:cNvPr id="80" name="Google Shape;80;p16"/>
          <p:cNvPicPr preferRelativeResize="0"/>
          <p:nvPr/>
        </p:nvPicPr>
        <p:blipFill>
          <a:blip r:embed="rId5">
            <a:alphaModFix/>
          </a:blip>
          <a:stretch>
            <a:fillRect/>
          </a:stretch>
        </p:blipFill>
        <p:spPr>
          <a:xfrm>
            <a:off x="2677475" y="3111451"/>
            <a:ext cx="3376700" cy="1762624"/>
          </a:xfrm>
          <a:prstGeom prst="rect">
            <a:avLst/>
          </a:prstGeom>
          <a:noFill/>
          <a:ln>
            <a:noFill/>
          </a:ln>
        </p:spPr>
      </p:pic>
      <p:pic>
        <p:nvPicPr>
          <p:cNvPr id="81" name="Google Shape;81;p16"/>
          <p:cNvPicPr preferRelativeResize="0"/>
          <p:nvPr/>
        </p:nvPicPr>
        <p:blipFill rotWithShape="1">
          <a:blip r:embed="rId6">
            <a:alphaModFix/>
          </a:blip>
          <a:srcRect b="0" l="0" r="56597" t="0"/>
          <a:stretch/>
        </p:blipFill>
        <p:spPr>
          <a:xfrm>
            <a:off x="418351" y="3133875"/>
            <a:ext cx="2017075" cy="1822375"/>
          </a:xfrm>
          <a:prstGeom prst="rect">
            <a:avLst/>
          </a:prstGeom>
          <a:noFill/>
          <a:ln>
            <a:noFill/>
          </a:ln>
        </p:spPr>
      </p:pic>
      <p:pic>
        <p:nvPicPr>
          <p:cNvPr id="82" name="Google Shape;82;p16"/>
          <p:cNvPicPr preferRelativeResize="0"/>
          <p:nvPr/>
        </p:nvPicPr>
        <p:blipFill rotWithShape="1">
          <a:blip r:embed="rId7">
            <a:alphaModFix/>
          </a:blip>
          <a:srcRect b="0" l="0" r="38819" t="0"/>
          <a:stretch/>
        </p:blipFill>
        <p:spPr>
          <a:xfrm>
            <a:off x="7196811" y="2338300"/>
            <a:ext cx="1678239" cy="2535776"/>
          </a:xfrm>
          <a:prstGeom prst="rect">
            <a:avLst/>
          </a:prstGeom>
          <a:noFill/>
          <a:ln>
            <a:noFill/>
          </a:ln>
        </p:spPr>
      </p:pic>
      <p:pic>
        <p:nvPicPr>
          <p:cNvPr id="83" name="Google Shape;83;p16"/>
          <p:cNvPicPr preferRelativeResize="0"/>
          <p:nvPr/>
        </p:nvPicPr>
        <p:blipFill>
          <a:blip r:embed="rId8">
            <a:alphaModFix/>
          </a:blip>
          <a:stretch>
            <a:fillRect/>
          </a:stretch>
        </p:blipFill>
        <p:spPr>
          <a:xfrm>
            <a:off x="6335500" y="2571745"/>
            <a:ext cx="1436700" cy="959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2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200"/>
                                        <p:tgtEl>
                                          <p:spTgt spid="83"/>
                                        </p:tgtEl>
                                      </p:cBhvr>
                                    </p:animEffect>
                                  </p:childTnLst>
                                </p:cTn>
                              </p:par>
                              <p:par>
                                <p:cTn fill="hold" nodeType="with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2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2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2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2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Helvetica Neue"/>
                <a:ea typeface="Helvetica Neue"/>
                <a:cs typeface="Helvetica Neue"/>
                <a:sym typeface="Helvetica Neue"/>
              </a:rPr>
              <a:t>Each dataset is inherently </a:t>
            </a:r>
            <a:r>
              <a:rPr b="1" i="1" lang="en">
                <a:latin typeface="Helvetica Neue"/>
                <a:ea typeface="Helvetica Neue"/>
                <a:cs typeface="Helvetica Neue"/>
                <a:sym typeface="Helvetica Neue"/>
              </a:rPr>
              <a:t>unique</a:t>
            </a:r>
            <a:endParaRPr b="1" i="1">
              <a:latin typeface="Helvetica Neue"/>
              <a:ea typeface="Helvetica Neue"/>
              <a:cs typeface="Helvetica Neue"/>
              <a:sym typeface="Helvetica Neue"/>
            </a:endParaRPr>
          </a:p>
        </p:txBody>
      </p:sp>
      <p:sp>
        <p:nvSpPr>
          <p:cNvPr id="89" name="Google Shape;89;p17"/>
          <p:cNvSpPr txBox="1"/>
          <p:nvPr>
            <p:ph idx="1" type="body"/>
          </p:nvPr>
        </p:nvSpPr>
        <p:spPr>
          <a:xfrm>
            <a:off x="311700" y="1160125"/>
            <a:ext cx="8520600" cy="126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In this class, you should be asking yourself:</a:t>
            </a:r>
            <a:endParaRPr>
              <a:solidFill>
                <a:schemeClr val="dk1"/>
              </a:solidFill>
              <a:latin typeface="Helvetica Neue Light"/>
              <a:ea typeface="Helvetica Neue Light"/>
              <a:cs typeface="Helvetica Neue Light"/>
              <a:sym typeface="Helvetica Neue Light"/>
            </a:endParaRPr>
          </a:p>
          <a:p>
            <a:pPr indent="0" lvl="0" marL="0" rtl="0" algn="l">
              <a:spcBef>
                <a:spcPts val="1200"/>
              </a:spcBef>
              <a:spcAft>
                <a:spcPts val="1200"/>
              </a:spcAft>
              <a:buNone/>
            </a:pPr>
            <a:r>
              <a:rPr lang="en">
                <a:solidFill>
                  <a:schemeClr val="dk1"/>
                </a:solidFill>
                <a:latin typeface="Helvetica Neue Light"/>
                <a:ea typeface="Helvetica Neue Light"/>
                <a:cs typeface="Helvetica Neue Light"/>
                <a:sym typeface="Helvetica Neue Light"/>
              </a:rPr>
              <a:t>How can we best </a:t>
            </a:r>
            <a:r>
              <a:rPr b="1" lang="en">
                <a:solidFill>
                  <a:schemeClr val="dk1"/>
                </a:solidFill>
                <a:latin typeface="Helvetica Neue"/>
                <a:ea typeface="Helvetica Neue"/>
                <a:cs typeface="Helvetica Neue"/>
                <a:sym typeface="Helvetica Neue"/>
              </a:rPr>
              <a:t>turn these </a:t>
            </a:r>
            <a:r>
              <a:rPr b="1" lang="en">
                <a:solidFill>
                  <a:schemeClr val="accent1"/>
                </a:solidFill>
                <a:latin typeface="Helvetica Neue"/>
                <a:ea typeface="Helvetica Neue"/>
                <a:cs typeface="Helvetica Neue"/>
                <a:sym typeface="Helvetica Neue"/>
              </a:rPr>
              <a:t>data</a:t>
            </a:r>
            <a:r>
              <a:rPr b="1" lang="en">
                <a:solidFill>
                  <a:schemeClr val="dk1"/>
                </a:solidFill>
                <a:latin typeface="Helvetica Neue"/>
                <a:ea typeface="Helvetica Neue"/>
                <a:cs typeface="Helvetica Neue"/>
                <a:sym typeface="Helvetica Neue"/>
              </a:rPr>
              <a:t> into </a:t>
            </a:r>
            <a:r>
              <a:rPr b="1" lang="en">
                <a:solidFill>
                  <a:schemeClr val="accent4"/>
                </a:solidFill>
                <a:latin typeface="Helvetica Neue"/>
                <a:ea typeface="Helvetica Neue"/>
                <a:cs typeface="Helvetica Neue"/>
                <a:sym typeface="Helvetica Neue"/>
              </a:rPr>
              <a:t>numbers</a:t>
            </a:r>
            <a:r>
              <a:rPr b="1" lang="en">
                <a:solidFill>
                  <a:schemeClr val="dk1"/>
                </a:solidFill>
                <a:latin typeface="Helvetica Neue"/>
                <a:ea typeface="Helvetica Neue"/>
                <a:cs typeface="Helvetica Neue"/>
                <a:sym typeface="Helvetica Neue"/>
              </a:rPr>
              <a:t> that can be analyzed</a:t>
            </a:r>
            <a:r>
              <a:rPr lang="en">
                <a:solidFill>
                  <a:schemeClr val="dk1"/>
                </a:solidFill>
                <a:latin typeface="Helvetica Neue Light"/>
                <a:ea typeface="Helvetica Neue Light"/>
                <a:cs typeface="Helvetica Neue Light"/>
                <a:sym typeface="Helvetica Neue Light"/>
              </a:rPr>
              <a:t>?</a:t>
            </a:r>
            <a:endParaRPr>
              <a:solidFill>
                <a:schemeClr val="dk1"/>
              </a:solidFill>
              <a:latin typeface="Helvetica Neue Light"/>
              <a:ea typeface="Helvetica Neue Light"/>
              <a:cs typeface="Helvetica Neue Light"/>
              <a:sym typeface="Helvetica Neue Light"/>
            </a:endParaRPr>
          </a:p>
        </p:txBody>
      </p:sp>
      <p:pic>
        <p:nvPicPr>
          <p:cNvPr id="90" name="Google Shape;90;p17"/>
          <p:cNvPicPr preferRelativeResize="0"/>
          <p:nvPr/>
        </p:nvPicPr>
        <p:blipFill>
          <a:blip r:embed="rId3">
            <a:alphaModFix/>
          </a:blip>
          <a:stretch>
            <a:fillRect/>
          </a:stretch>
        </p:blipFill>
        <p:spPr>
          <a:xfrm>
            <a:off x="391475" y="2427925"/>
            <a:ext cx="2955374" cy="1960250"/>
          </a:xfrm>
          <a:prstGeom prst="rect">
            <a:avLst/>
          </a:prstGeom>
          <a:noFill/>
          <a:ln>
            <a:noFill/>
          </a:ln>
        </p:spPr>
      </p:pic>
      <p:pic>
        <p:nvPicPr>
          <p:cNvPr id="91" name="Google Shape;91;p17"/>
          <p:cNvPicPr preferRelativeResize="0"/>
          <p:nvPr/>
        </p:nvPicPr>
        <p:blipFill>
          <a:blip r:embed="rId4">
            <a:alphaModFix/>
          </a:blip>
          <a:stretch>
            <a:fillRect/>
          </a:stretch>
        </p:blipFill>
        <p:spPr>
          <a:xfrm>
            <a:off x="4913225" y="2487700"/>
            <a:ext cx="3919076" cy="1631325"/>
          </a:xfrm>
          <a:prstGeom prst="rect">
            <a:avLst/>
          </a:prstGeom>
          <a:noFill/>
          <a:ln>
            <a:noFill/>
          </a:ln>
        </p:spPr>
      </p:pic>
      <p:cxnSp>
        <p:nvCxnSpPr>
          <p:cNvPr id="92" name="Google Shape;92;p17"/>
          <p:cNvCxnSpPr/>
          <p:nvPr/>
        </p:nvCxnSpPr>
        <p:spPr>
          <a:xfrm>
            <a:off x="3473825" y="3346825"/>
            <a:ext cx="1329900" cy="75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Helvetica Neue"/>
                <a:ea typeface="Helvetica Neue"/>
                <a:cs typeface="Helvetica Neue"/>
                <a:sym typeface="Helvetica Neue"/>
              </a:rPr>
              <a:t>Brief Overview of A2</a:t>
            </a:r>
            <a:r>
              <a:rPr lang="en">
                <a:latin typeface="Helvetica Neue"/>
                <a:ea typeface="Helvetica Neue"/>
                <a:cs typeface="Helvetica Neue"/>
                <a:sym typeface="Helvetica Neue"/>
              </a:rPr>
              <a:t> (released on datahub </a:t>
            </a:r>
            <a:r>
              <a:rPr i="1" lang="en">
                <a:latin typeface="Helvetica Neue"/>
                <a:ea typeface="Helvetica Neue"/>
                <a:cs typeface="Helvetica Neue"/>
                <a:sym typeface="Helvetica Neue"/>
              </a:rPr>
              <a:t>tomorrow</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sp>
        <p:nvSpPr>
          <p:cNvPr id="98" name="Google Shape;98;p18"/>
          <p:cNvSpPr txBox="1"/>
          <p:nvPr>
            <p:ph idx="1" type="body"/>
          </p:nvPr>
        </p:nvSpPr>
        <p:spPr>
          <a:xfrm>
            <a:off x="311700" y="1160125"/>
            <a:ext cx="4600200" cy="353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solidFill>
                  <a:schemeClr val="dk1"/>
                </a:solidFill>
                <a:latin typeface="Helvetica Neue"/>
                <a:ea typeface="Helvetica Neue"/>
                <a:cs typeface="Helvetica Neue"/>
                <a:sym typeface="Helvetica Neue"/>
              </a:rPr>
              <a:t>LISC</a:t>
            </a:r>
            <a:r>
              <a:rPr lang="en">
                <a:solidFill>
                  <a:schemeClr val="dk1"/>
                </a:solidFill>
                <a:latin typeface="Helvetica Neue Light"/>
                <a:ea typeface="Helvetica Neue Light"/>
                <a:cs typeface="Helvetica Neue Light"/>
                <a:sym typeface="Helvetica Neue Light"/>
              </a:rPr>
              <a:t> (</a:t>
            </a:r>
            <a:r>
              <a:rPr b="1" lang="en">
                <a:solidFill>
                  <a:schemeClr val="dk1"/>
                </a:solidFill>
                <a:latin typeface="Helvetica Neue"/>
                <a:ea typeface="Helvetica Neue"/>
                <a:cs typeface="Helvetica Neue"/>
                <a:sym typeface="Helvetica Neue"/>
              </a:rPr>
              <a:t>LI</a:t>
            </a:r>
            <a:r>
              <a:rPr lang="en">
                <a:solidFill>
                  <a:schemeClr val="dk1"/>
                </a:solidFill>
                <a:latin typeface="Helvetica Neue Light"/>
                <a:ea typeface="Helvetica Neue Light"/>
                <a:cs typeface="Helvetica Neue Light"/>
                <a:sym typeface="Helvetica Neue Light"/>
              </a:rPr>
              <a:t>terature </a:t>
            </a:r>
            <a:r>
              <a:rPr b="1" lang="en">
                <a:solidFill>
                  <a:schemeClr val="dk1"/>
                </a:solidFill>
                <a:latin typeface="Helvetica Neue"/>
                <a:ea typeface="Helvetica Neue"/>
                <a:cs typeface="Helvetica Neue"/>
                <a:sym typeface="Helvetica Neue"/>
              </a:rPr>
              <a:t>SC</a:t>
            </a:r>
            <a:r>
              <a:rPr lang="en">
                <a:solidFill>
                  <a:schemeClr val="dk1"/>
                </a:solidFill>
                <a:latin typeface="Helvetica Neue Light"/>
                <a:ea typeface="Helvetica Neue Light"/>
                <a:cs typeface="Helvetica Neue Light"/>
                <a:sym typeface="Helvetica Neue Light"/>
              </a:rPr>
              <a:t>anner</a:t>
            </a:r>
            <a:r>
              <a:rPr lang="en">
                <a:solidFill>
                  <a:schemeClr val="dk1"/>
                </a:solidFill>
                <a:latin typeface="Helvetica Neue Light"/>
                <a:ea typeface="Helvetica Neue Light"/>
                <a:cs typeface="Helvetica Neue Light"/>
                <a:sym typeface="Helvetica Neue Light"/>
              </a:rPr>
              <a:t>): a package for collecting and analyzing the scientific literature</a:t>
            </a:r>
            <a:endParaRPr>
              <a:solidFill>
                <a:schemeClr val="dk1"/>
              </a:solidFill>
              <a:latin typeface="Helvetica Neue Light"/>
              <a:ea typeface="Helvetica Neue Light"/>
              <a:cs typeface="Helvetica Neue Light"/>
              <a:sym typeface="Helvetica Neue Light"/>
            </a:endParaRPr>
          </a:p>
          <a:p>
            <a:pPr indent="0" lvl="0" marL="0" rtl="0" algn="l">
              <a:spcBef>
                <a:spcPts val="1200"/>
              </a:spcBef>
              <a:spcAft>
                <a:spcPts val="0"/>
              </a:spcAft>
              <a:buNone/>
            </a:pPr>
            <a:r>
              <a:rPr lang="en">
                <a:solidFill>
                  <a:schemeClr val="dk1"/>
                </a:solidFill>
                <a:latin typeface="Helvetica Neue Light"/>
                <a:ea typeface="Helvetica Neue Light"/>
                <a:cs typeface="Helvetica Neue Light"/>
                <a:sym typeface="Helvetica Neue Light"/>
              </a:rPr>
              <a:t>You will be:</a:t>
            </a:r>
            <a:endParaRPr>
              <a:solidFill>
                <a:schemeClr val="dk1"/>
              </a:solidFill>
              <a:latin typeface="Helvetica Neue Light"/>
              <a:ea typeface="Helvetica Neue Light"/>
              <a:cs typeface="Helvetica Neue Light"/>
              <a:sym typeface="Helvetica Neue Light"/>
            </a:endParaRPr>
          </a:p>
          <a:p>
            <a:pPr indent="-342900" lvl="0" marL="457200" rtl="0" algn="l">
              <a:spcBef>
                <a:spcPts val="1200"/>
              </a:spcBef>
              <a:spcAft>
                <a:spcPts val="0"/>
              </a:spcAft>
              <a:buClr>
                <a:schemeClr val="dk1"/>
              </a:buClr>
              <a:buSzPts val="1800"/>
              <a:buFont typeface="Helvetica Neue Light"/>
              <a:buChar char="●"/>
            </a:pPr>
            <a:r>
              <a:rPr lang="en">
                <a:solidFill>
                  <a:schemeClr val="dk1"/>
                </a:solidFill>
                <a:latin typeface="Helvetica Neue Light"/>
                <a:ea typeface="Helvetica Neue Light"/>
                <a:cs typeface="Helvetica Neue Light"/>
                <a:sym typeface="Helvetica Neue Light"/>
              </a:rPr>
              <a:t>Making your own search for keywords</a:t>
            </a:r>
            <a:endParaRPr>
              <a:solidFill>
                <a:schemeClr val="dk1"/>
              </a:solidFill>
              <a:latin typeface="Helvetica Neue Light"/>
              <a:ea typeface="Helvetica Neue Light"/>
              <a:cs typeface="Helvetica Neue Light"/>
              <a:sym typeface="Helvetica Neue Light"/>
            </a:endParaRPr>
          </a:p>
          <a:p>
            <a:pPr indent="-342900" lvl="0" marL="457200" rtl="0" algn="l">
              <a:spcBef>
                <a:spcPts val="0"/>
              </a:spcBef>
              <a:spcAft>
                <a:spcPts val="0"/>
              </a:spcAft>
              <a:buClr>
                <a:schemeClr val="dk1"/>
              </a:buClr>
              <a:buSzPts val="1800"/>
              <a:buFont typeface="Helvetica Neue Light"/>
              <a:buChar char="●"/>
            </a:pPr>
            <a:r>
              <a:rPr lang="en">
                <a:solidFill>
                  <a:schemeClr val="dk1"/>
                </a:solidFill>
                <a:latin typeface="Helvetica Neue Light"/>
                <a:ea typeface="Helvetica Neue Light"/>
                <a:cs typeface="Helvetica Neue Light"/>
                <a:sym typeface="Helvetica Neue Light"/>
              </a:rPr>
              <a:t>Using methods in LISC to compare keywords, areas of the brain, etc.</a:t>
            </a:r>
            <a:endParaRPr>
              <a:solidFill>
                <a:schemeClr val="dk1"/>
              </a:solidFill>
              <a:latin typeface="Helvetica Neue Light"/>
              <a:ea typeface="Helvetica Neue Light"/>
              <a:cs typeface="Helvetica Neue Light"/>
              <a:sym typeface="Helvetica Neue Light"/>
            </a:endParaRPr>
          </a:p>
        </p:txBody>
      </p:sp>
      <p:pic>
        <p:nvPicPr>
          <p:cNvPr id="99" name="Google Shape;99;p18"/>
          <p:cNvPicPr preferRelativeResize="0"/>
          <p:nvPr/>
        </p:nvPicPr>
        <p:blipFill>
          <a:blip r:embed="rId3">
            <a:alphaModFix/>
          </a:blip>
          <a:stretch>
            <a:fillRect/>
          </a:stretch>
        </p:blipFill>
        <p:spPr>
          <a:xfrm>
            <a:off x="4826005" y="1420524"/>
            <a:ext cx="4006303" cy="2302450"/>
          </a:xfrm>
          <a:prstGeom prst="rect">
            <a:avLst/>
          </a:prstGeom>
          <a:noFill/>
          <a:ln>
            <a:noFill/>
          </a:ln>
        </p:spPr>
      </p:pic>
      <p:sp>
        <p:nvSpPr>
          <p:cNvPr id="100" name="Google Shape;100;p18"/>
          <p:cNvSpPr txBox="1"/>
          <p:nvPr/>
        </p:nvSpPr>
        <p:spPr>
          <a:xfrm>
            <a:off x="5579800" y="4621150"/>
            <a:ext cx="343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Helvetica Neue Light"/>
                <a:ea typeface="Helvetica Neue Light"/>
                <a:cs typeface="Helvetica Neue Light"/>
                <a:sym typeface="Helvetica Neue Light"/>
                <a:hlinkClick r:id="rId4"/>
              </a:rPr>
              <a:t>https://lisc-tools.github.io/lisc/index.html</a:t>
            </a:r>
            <a:r>
              <a:rPr lang="en">
                <a:latin typeface="Helvetica Neue Light"/>
                <a:ea typeface="Helvetica Neue Light"/>
                <a:cs typeface="Helvetica Neue Light"/>
                <a:sym typeface="Helvetica Neue Light"/>
              </a:rPr>
              <a:t> </a:t>
            </a:r>
            <a:endParaRPr>
              <a:latin typeface="Helvetica Neue Light"/>
              <a:ea typeface="Helvetica Neue Light"/>
              <a:cs typeface="Helvetica Neue Light"/>
              <a:sym typeface="Helvetica Neue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490250" y="450150"/>
            <a:ext cx="68184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latin typeface="Helvetica Neue"/>
                <a:ea typeface="Helvetica Neue"/>
                <a:cs typeface="Helvetica Neue"/>
                <a:sym typeface="Helvetica Neue"/>
              </a:rPr>
              <a:t>Project brainstorming</a:t>
            </a:r>
            <a:endParaRPr b="1">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nvSpPr>
        <p:spPr>
          <a:xfrm>
            <a:off x="1444925" y="1025975"/>
            <a:ext cx="19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Helvetica Neue Light"/>
                <a:ea typeface="Helvetica Neue Light"/>
                <a:cs typeface="Helvetica Neue Light"/>
                <a:sym typeface="Helvetica Neue Light"/>
              </a:rPr>
              <a:t>Emotion and how it relates to </a:t>
            </a:r>
            <a:r>
              <a:rPr b="1" lang="en">
                <a:solidFill>
                  <a:schemeClr val="dk1"/>
                </a:solidFill>
                <a:latin typeface="Helvetica Neue"/>
                <a:ea typeface="Helvetica Neue"/>
                <a:cs typeface="Helvetica Neue"/>
                <a:sym typeface="Helvetica Neue"/>
              </a:rPr>
              <a:t>memory</a:t>
            </a:r>
            <a:endParaRPr b="1"/>
          </a:p>
        </p:txBody>
      </p:sp>
      <p:sp>
        <p:nvSpPr>
          <p:cNvPr id="111" name="Google Shape;111;p20"/>
          <p:cNvSpPr txBox="1"/>
          <p:nvPr/>
        </p:nvSpPr>
        <p:spPr>
          <a:xfrm>
            <a:off x="238750" y="1324700"/>
            <a:ext cx="118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Depression</a:t>
            </a:r>
            <a:endParaRPr b="1"/>
          </a:p>
        </p:txBody>
      </p:sp>
      <p:sp>
        <p:nvSpPr>
          <p:cNvPr id="112" name="Google Shape;112;p20"/>
          <p:cNvSpPr txBox="1"/>
          <p:nvPr/>
        </p:nvSpPr>
        <p:spPr>
          <a:xfrm>
            <a:off x="531250" y="560950"/>
            <a:ext cx="1258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latin typeface="Helvetica Neue"/>
                <a:ea typeface="Helvetica Neue"/>
                <a:cs typeface="Helvetica Neue"/>
                <a:sym typeface="Helvetica Neue"/>
              </a:rPr>
              <a:t>EMOTION</a:t>
            </a:r>
            <a:endParaRPr b="1" sz="1700"/>
          </a:p>
        </p:txBody>
      </p:sp>
      <p:sp>
        <p:nvSpPr>
          <p:cNvPr id="113" name="Google Shape;113;p20"/>
          <p:cNvSpPr txBox="1"/>
          <p:nvPr/>
        </p:nvSpPr>
        <p:spPr>
          <a:xfrm>
            <a:off x="6220950" y="4233163"/>
            <a:ext cx="2544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Sleep</a:t>
            </a:r>
            <a:r>
              <a:rPr lang="en">
                <a:solidFill>
                  <a:schemeClr val="dk1"/>
                </a:solidFill>
                <a:latin typeface="Helvetica Neue Light"/>
                <a:ea typeface="Helvetica Neue Light"/>
                <a:cs typeface="Helvetica Neue Light"/>
                <a:sym typeface="Helvetica Neue Light"/>
              </a:rPr>
              <a:t> and cognitive function</a:t>
            </a:r>
            <a:endParaRPr/>
          </a:p>
        </p:txBody>
      </p:sp>
      <p:sp>
        <p:nvSpPr>
          <p:cNvPr id="114" name="Google Shape;114;p20"/>
          <p:cNvSpPr txBox="1"/>
          <p:nvPr/>
        </p:nvSpPr>
        <p:spPr>
          <a:xfrm>
            <a:off x="4525650" y="2919825"/>
            <a:ext cx="99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Cancer</a:t>
            </a:r>
            <a:endParaRPr b="1"/>
          </a:p>
        </p:txBody>
      </p:sp>
      <p:sp>
        <p:nvSpPr>
          <p:cNvPr id="115" name="Google Shape;115;p20"/>
          <p:cNvSpPr txBox="1"/>
          <p:nvPr/>
        </p:nvSpPr>
        <p:spPr>
          <a:xfrm>
            <a:off x="7249775" y="1324700"/>
            <a:ext cx="9999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latin typeface="Helvetica Neue"/>
                <a:ea typeface="Helvetica Neue"/>
                <a:cs typeface="Helvetica Neue"/>
                <a:sym typeface="Helvetica Neue"/>
              </a:rPr>
              <a:t>MUSIC</a:t>
            </a:r>
            <a:endParaRPr b="1" sz="1700"/>
          </a:p>
        </p:txBody>
      </p:sp>
      <p:sp>
        <p:nvSpPr>
          <p:cNvPr id="116" name="Google Shape;116;p20"/>
          <p:cNvSpPr txBox="1"/>
          <p:nvPr/>
        </p:nvSpPr>
        <p:spPr>
          <a:xfrm>
            <a:off x="4055100" y="4211825"/>
            <a:ext cx="1941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Continue </a:t>
            </a:r>
            <a:r>
              <a:rPr b="1" lang="en">
                <a:solidFill>
                  <a:schemeClr val="dk1"/>
                </a:solidFill>
                <a:latin typeface="Helvetica Neue"/>
                <a:ea typeface="Helvetica Neue"/>
                <a:cs typeface="Helvetica Neue"/>
                <a:sym typeface="Helvetica Neue"/>
              </a:rPr>
              <a:t>text</a:t>
            </a:r>
            <a:r>
              <a:rPr lang="en">
                <a:solidFill>
                  <a:schemeClr val="dk1"/>
                </a:solidFill>
                <a:latin typeface="Helvetica Neue Light"/>
                <a:ea typeface="Helvetica Neue Light"/>
                <a:cs typeface="Helvetica Neue Light"/>
                <a:sym typeface="Helvetica Neue Light"/>
              </a:rPr>
              <a:t> </a:t>
            </a:r>
            <a:r>
              <a:rPr b="1" lang="en">
                <a:solidFill>
                  <a:schemeClr val="dk1"/>
                </a:solidFill>
                <a:latin typeface="Helvetica Neue"/>
                <a:ea typeface="Helvetica Neue"/>
                <a:cs typeface="Helvetica Neue"/>
                <a:sym typeface="Helvetica Neue"/>
              </a:rPr>
              <a:t>mining</a:t>
            </a:r>
            <a:r>
              <a:rPr lang="en">
                <a:solidFill>
                  <a:schemeClr val="dk1"/>
                </a:solidFill>
                <a:latin typeface="Helvetica Neue Light"/>
                <a:ea typeface="Helvetica Neue Light"/>
                <a:cs typeface="Helvetica Neue Light"/>
                <a:sym typeface="Helvetica Neue Light"/>
              </a:rPr>
              <a:t> project from last year</a:t>
            </a:r>
            <a:endParaRPr>
              <a:solidFill>
                <a:schemeClr val="dk1"/>
              </a:solidFill>
              <a:latin typeface="Helvetica Neue Light"/>
              <a:ea typeface="Helvetica Neue Light"/>
              <a:cs typeface="Helvetica Neue Light"/>
              <a:sym typeface="Helvetica Neue Light"/>
            </a:endParaRPr>
          </a:p>
        </p:txBody>
      </p:sp>
      <p:sp>
        <p:nvSpPr>
          <p:cNvPr id="117" name="Google Shape;117;p20"/>
          <p:cNvSpPr txBox="1"/>
          <p:nvPr/>
        </p:nvSpPr>
        <p:spPr>
          <a:xfrm>
            <a:off x="462925" y="3158388"/>
            <a:ext cx="245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DSM-5</a:t>
            </a:r>
            <a:r>
              <a:rPr lang="en">
                <a:solidFill>
                  <a:schemeClr val="dk1"/>
                </a:solidFill>
                <a:latin typeface="Helvetica Neue Light"/>
                <a:ea typeface="Helvetica Neue Light"/>
                <a:cs typeface="Helvetica Neue Light"/>
                <a:sym typeface="Helvetica Neue Light"/>
              </a:rPr>
              <a:t> and Neuroimaging</a:t>
            </a:r>
            <a:endParaRPr/>
          </a:p>
        </p:txBody>
      </p:sp>
      <p:sp>
        <p:nvSpPr>
          <p:cNvPr id="118" name="Google Shape;118;p20"/>
          <p:cNvSpPr txBox="1"/>
          <p:nvPr/>
        </p:nvSpPr>
        <p:spPr>
          <a:xfrm>
            <a:off x="118150" y="3910075"/>
            <a:ext cx="819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Autism</a:t>
            </a:r>
            <a:endParaRPr b="1"/>
          </a:p>
        </p:txBody>
      </p:sp>
      <p:sp>
        <p:nvSpPr>
          <p:cNvPr id="119" name="Google Shape;119;p20"/>
          <p:cNvSpPr txBox="1"/>
          <p:nvPr/>
        </p:nvSpPr>
        <p:spPr>
          <a:xfrm>
            <a:off x="1046125" y="4017775"/>
            <a:ext cx="73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ADHD</a:t>
            </a:r>
            <a:endParaRPr b="1"/>
          </a:p>
        </p:txBody>
      </p:sp>
      <p:sp>
        <p:nvSpPr>
          <p:cNvPr id="120" name="Google Shape;120;p20"/>
          <p:cNvSpPr txBox="1"/>
          <p:nvPr/>
        </p:nvSpPr>
        <p:spPr>
          <a:xfrm>
            <a:off x="6855900" y="375275"/>
            <a:ext cx="1986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Brain </a:t>
            </a:r>
            <a:r>
              <a:rPr b="1" lang="en">
                <a:solidFill>
                  <a:schemeClr val="dk1"/>
                </a:solidFill>
                <a:latin typeface="Helvetica Neue"/>
                <a:ea typeface="Helvetica Neue"/>
                <a:cs typeface="Helvetica Neue"/>
                <a:sym typeface="Helvetica Neue"/>
              </a:rPr>
              <a:t>organoids</a:t>
            </a:r>
            <a:r>
              <a:rPr lang="en">
                <a:solidFill>
                  <a:schemeClr val="dk1"/>
                </a:solidFill>
                <a:latin typeface="Helvetica Neue Light"/>
                <a:ea typeface="Helvetica Neue Light"/>
                <a:cs typeface="Helvetica Neue Light"/>
                <a:sym typeface="Helvetica Neue Light"/>
              </a:rPr>
              <a:t> </a:t>
            </a:r>
            <a:endParaRPr>
              <a:solidFill>
                <a:schemeClr val="dk1"/>
              </a:solidFill>
              <a:latin typeface="Helvetica Neue Light"/>
              <a:ea typeface="Helvetica Neue Light"/>
              <a:cs typeface="Helvetica Neue Light"/>
              <a:sym typeface="Helvetica Neue Light"/>
            </a:endParaRPr>
          </a:p>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(little brains in a dish)</a:t>
            </a:r>
            <a:endParaRPr/>
          </a:p>
        </p:txBody>
      </p:sp>
      <p:sp>
        <p:nvSpPr>
          <p:cNvPr id="121" name="Google Shape;121;p20"/>
          <p:cNvSpPr txBox="1"/>
          <p:nvPr/>
        </p:nvSpPr>
        <p:spPr>
          <a:xfrm>
            <a:off x="2526900" y="3694675"/>
            <a:ext cx="152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Neurodivergent</a:t>
            </a:r>
            <a:r>
              <a:rPr lang="en">
                <a:solidFill>
                  <a:schemeClr val="dk1"/>
                </a:solidFill>
                <a:latin typeface="Helvetica Neue Light"/>
                <a:ea typeface="Helvetica Neue Light"/>
                <a:cs typeface="Helvetica Neue Light"/>
                <a:sym typeface="Helvetica Neue Light"/>
              </a:rPr>
              <a:t> classification</a:t>
            </a:r>
            <a:endParaRPr/>
          </a:p>
        </p:txBody>
      </p:sp>
      <p:sp>
        <p:nvSpPr>
          <p:cNvPr id="122" name="Google Shape;122;p20"/>
          <p:cNvSpPr txBox="1"/>
          <p:nvPr/>
        </p:nvSpPr>
        <p:spPr>
          <a:xfrm>
            <a:off x="4385825" y="344675"/>
            <a:ext cx="198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Motor</a:t>
            </a:r>
            <a:r>
              <a:rPr lang="en">
                <a:solidFill>
                  <a:schemeClr val="dk1"/>
                </a:solidFill>
                <a:latin typeface="Helvetica Neue Light"/>
                <a:ea typeface="Helvetica Neue Light"/>
                <a:cs typeface="Helvetica Neue Light"/>
                <a:sym typeface="Helvetica Neue Light"/>
              </a:rPr>
              <a:t> brain regions</a:t>
            </a:r>
            <a:endParaRPr/>
          </a:p>
        </p:txBody>
      </p:sp>
      <p:sp>
        <p:nvSpPr>
          <p:cNvPr id="123" name="Google Shape;123;p20"/>
          <p:cNvSpPr txBox="1"/>
          <p:nvPr/>
        </p:nvSpPr>
        <p:spPr>
          <a:xfrm>
            <a:off x="4134900" y="962725"/>
            <a:ext cx="207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Sports</a:t>
            </a:r>
            <a:r>
              <a:rPr lang="en">
                <a:solidFill>
                  <a:schemeClr val="dk1"/>
                </a:solidFill>
                <a:latin typeface="Helvetica Neue Light"/>
                <a:ea typeface="Helvetica Neue Light"/>
                <a:cs typeface="Helvetica Neue Light"/>
                <a:sym typeface="Helvetica Neue Light"/>
              </a:rPr>
              <a:t> and the brain</a:t>
            </a:r>
            <a:endParaRPr/>
          </a:p>
        </p:txBody>
      </p:sp>
      <p:sp>
        <p:nvSpPr>
          <p:cNvPr id="124" name="Google Shape;124;p20"/>
          <p:cNvSpPr txBox="1"/>
          <p:nvPr/>
        </p:nvSpPr>
        <p:spPr>
          <a:xfrm>
            <a:off x="7085250" y="2304225"/>
            <a:ext cx="1528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Brain Computer Interface (</a:t>
            </a:r>
            <a:r>
              <a:rPr b="1" lang="en">
                <a:solidFill>
                  <a:schemeClr val="dk1"/>
                </a:solidFill>
                <a:latin typeface="Helvetica Neue"/>
                <a:ea typeface="Helvetica Neue"/>
                <a:cs typeface="Helvetica Neue"/>
                <a:sym typeface="Helvetica Neue"/>
              </a:rPr>
              <a:t>BCI</a:t>
            </a:r>
            <a:r>
              <a:rPr lang="en">
                <a:solidFill>
                  <a:schemeClr val="dk1"/>
                </a:solidFill>
                <a:latin typeface="Helvetica Neue Light"/>
                <a:ea typeface="Helvetica Neue Light"/>
                <a:cs typeface="Helvetica Neue Light"/>
                <a:sym typeface="Helvetica Neue Light"/>
              </a:rPr>
              <a:t>)</a:t>
            </a:r>
            <a:endParaRPr/>
          </a:p>
        </p:txBody>
      </p:sp>
      <p:sp>
        <p:nvSpPr>
          <p:cNvPr id="125" name="Google Shape;125;p20"/>
          <p:cNvSpPr txBox="1"/>
          <p:nvPr/>
        </p:nvSpPr>
        <p:spPr>
          <a:xfrm>
            <a:off x="6093925" y="3202925"/>
            <a:ext cx="2075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Transcranial Magnetic Stimulation (</a:t>
            </a:r>
            <a:r>
              <a:rPr b="1" lang="en">
                <a:solidFill>
                  <a:schemeClr val="dk1"/>
                </a:solidFill>
                <a:latin typeface="Helvetica Neue"/>
                <a:ea typeface="Helvetica Neue"/>
                <a:cs typeface="Helvetica Neue"/>
                <a:sym typeface="Helvetica Neue"/>
              </a:rPr>
              <a:t>TMS</a:t>
            </a:r>
            <a:r>
              <a:rPr lang="en">
                <a:solidFill>
                  <a:schemeClr val="dk1"/>
                </a:solidFill>
                <a:latin typeface="Helvetica Neue Light"/>
                <a:ea typeface="Helvetica Neue Light"/>
                <a:cs typeface="Helvetica Neue Light"/>
                <a:sym typeface="Helvetica Neue Light"/>
              </a:rPr>
              <a:t>)</a:t>
            </a:r>
            <a:endParaRPr/>
          </a:p>
        </p:txBody>
      </p:sp>
      <p:sp>
        <p:nvSpPr>
          <p:cNvPr id="126" name="Google Shape;126;p20"/>
          <p:cNvSpPr txBox="1"/>
          <p:nvPr/>
        </p:nvSpPr>
        <p:spPr>
          <a:xfrm>
            <a:off x="118150" y="2245138"/>
            <a:ext cx="118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Meditation</a:t>
            </a:r>
            <a:endParaRPr b="1">
              <a:solidFill>
                <a:schemeClr val="dk1"/>
              </a:solidFill>
              <a:latin typeface="Helvetica Neue"/>
              <a:ea typeface="Helvetica Neue"/>
              <a:cs typeface="Helvetica Neue"/>
              <a:sym typeface="Helvetica Neue"/>
            </a:endParaRPr>
          </a:p>
        </p:txBody>
      </p:sp>
      <p:sp>
        <p:nvSpPr>
          <p:cNvPr id="127" name="Google Shape;127;p20"/>
          <p:cNvSpPr txBox="1"/>
          <p:nvPr/>
        </p:nvSpPr>
        <p:spPr>
          <a:xfrm>
            <a:off x="1909375" y="253975"/>
            <a:ext cx="114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Attention</a:t>
            </a:r>
            <a:endParaRPr b="1">
              <a:solidFill>
                <a:schemeClr val="dk1"/>
              </a:solidFill>
              <a:latin typeface="Helvetica Neue"/>
              <a:ea typeface="Helvetica Neue"/>
              <a:cs typeface="Helvetica Neue"/>
              <a:sym typeface="Helvetica Neue"/>
            </a:endParaRPr>
          </a:p>
        </p:txBody>
      </p:sp>
      <p:sp>
        <p:nvSpPr>
          <p:cNvPr id="128" name="Google Shape;128;p20"/>
          <p:cNvSpPr txBox="1"/>
          <p:nvPr/>
        </p:nvSpPr>
        <p:spPr>
          <a:xfrm>
            <a:off x="2059500" y="2191288"/>
            <a:ext cx="2075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Concept association + </a:t>
            </a:r>
            <a:r>
              <a:rPr b="1" lang="en">
                <a:solidFill>
                  <a:schemeClr val="dk1"/>
                </a:solidFill>
                <a:latin typeface="Helvetica Neue"/>
                <a:ea typeface="Helvetica Neue"/>
                <a:cs typeface="Helvetica Neue"/>
                <a:sym typeface="Helvetica Neue"/>
              </a:rPr>
              <a:t>physiological</a:t>
            </a:r>
            <a:r>
              <a:rPr lang="en">
                <a:solidFill>
                  <a:schemeClr val="dk1"/>
                </a:solidFill>
                <a:latin typeface="Helvetica Neue Light"/>
                <a:ea typeface="Helvetica Neue Light"/>
                <a:cs typeface="Helvetica Neue Light"/>
                <a:sym typeface="Helvetica Neue Light"/>
              </a:rPr>
              <a:t> signals</a:t>
            </a:r>
            <a:endParaRPr/>
          </a:p>
        </p:txBody>
      </p:sp>
      <p:sp>
        <p:nvSpPr>
          <p:cNvPr id="129" name="Google Shape;129;p20"/>
          <p:cNvSpPr txBox="1"/>
          <p:nvPr/>
        </p:nvSpPr>
        <p:spPr>
          <a:xfrm>
            <a:off x="4572000" y="1580763"/>
            <a:ext cx="2075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Helvetica Neue"/>
                <a:ea typeface="Helvetica Neue"/>
                <a:cs typeface="Helvetica Neue"/>
                <a:sym typeface="Helvetica Neue"/>
              </a:rPr>
              <a:t>Neural decoding</a:t>
            </a:r>
            <a:endParaRPr b="1">
              <a:solidFill>
                <a:schemeClr val="dk1"/>
              </a:solidFill>
              <a:latin typeface="Helvetica Neue"/>
              <a:ea typeface="Helvetica Neue"/>
              <a:cs typeface="Helvetica Neue"/>
              <a:sym typeface="Helvetica Neue"/>
            </a:endParaRPr>
          </a:p>
          <a:p>
            <a:pPr indent="0" lvl="0" marL="0" rtl="0" algn="l">
              <a:spcBef>
                <a:spcPts val="0"/>
              </a:spcBef>
              <a:spcAft>
                <a:spcPts val="0"/>
              </a:spcAft>
              <a:buNone/>
            </a:pPr>
            <a:r>
              <a:rPr lang="en">
                <a:solidFill>
                  <a:schemeClr val="dk1"/>
                </a:solidFill>
                <a:latin typeface="Helvetica Neue Light"/>
                <a:ea typeface="Helvetica Neue Light"/>
                <a:cs typeface="Helvetica Neue Light"/>
                <a:sym typeface="Helvetica Neue Light"/>
              </a:rPr>
              <a:t>(reconstructing images from brain scans)</a:t>
            </a:r>
            <a:endParaRPr>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Helvetica Neue"/>
                <a:ea typeface="Helvetica Neue"/>
                <a:cs typeface="Helvetica Neue"/>
                <a:sym typeface="Helvetica Neue"/>
              </a:rPr>
              <a:t>General Announcements and Reminders</a:t>
            </a:r>
            <a:endParaRPr b="1">
              <a:latin typeface="Helvetica Neue"/>
              <a:ea typeface="Helvetica Neue"/>
              <a:cs typeface="Helvetica Neue"/>
              <a:sym typeface="Helvetica Neue"/>
            </a:endParaRPr>
          </a:p>
        </p:txBody>
      </p:sp>
      <p:sp>
        <p:nvSpPr>
          <p:cNvPr id="135" name="Google Shape;135;p21"/>
          <p:cNvSpPr txBox="1"/>
          <p:nvPr>
            <p:ph idx="1" type="body"/>
          </p:nvPr>
        </p:nvSpPr>
        <p:spPr>
          <a:xfrm>
            <a:off x="311700" y="1160125"/>
            <a:ext cx="8520600" cy="32478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dk1"/>
              </a:buClr>
              <a:buSzPts val="2000"/>
              <a:buFont typeface="Helvetica Neue Light"/>
              <a:buAutoNum type="arabicPeriod"/>
            </a:pPr>
            <a:r>
              <a:rPr b="1" lang="en" sz="2000">
                <a:solidFill>
                  <a:schemeClr val="dk1"/>
                </a:solidFill>
                <a:latin typeface="Helvetica Neue"/>
                <a:ea typeface="Helvetica Neue"/>
                <a:cs typeface="Helvetica Neue"/>
                <a:sym typeface="Helvetica Neue"/>
              </a:rPr>
              <a:t>Reading Quiz</a:t>
            </a:r>
            <a:r>
              <a:rPr lang="en" sz="2000">
                <a:solidFill>
                  <a:schemeClr val="dk1"/>
                </a:solidFill>
                <a:latin typeface="Helvetica Neue Light"/>
                <a:ea typeface="Helvetica Neue Light"/>
                <a:cs typeface="Helvetica Neue Light"/>
                <a:sym typeface="Helvetica Neue Light"/>
              </a:rPr>
              <a:t> due </a:t>
            </a:r>
            <a:r>
              <a:rPr i="1" lang="en" sz="2000">
                <a:solidFill>
                  <a:schemeClr val="dk1"/>
                </a:solidFill>
                <a:latin typeface="Helvetica Neue Light"/>
                <a:ea typeface="Helvetica Neue Light"/>
                <a:cs typeface="Helvetica Neue Light"/>
                <a:sym typeface="Helvetica Neue Light"/>
              </a:rPr>
              <a:t>this</a:t>
            </a:r>
            <a:r>
              <a:rPr lang="en" sz="2000">
                <a:solidFill>
                  <a:schemeClr val="dk1"/>
                </a:solidFill>
                <a:latin typeface="Helvetica Neue Light"/>
                <a:ea typeface="Helvetica Neue Light"/>
                <a:cs typeface="Helvetica Neue Light"/>
                <a:sym typeface="Helvetica Neue Light"/>
              </a:rPr>
              <a:t> Friday (</a:t>
            </a:r>
            <a:r>
              <a:rPr b="1" lang="en" sz="2000">
                <a:solidFill>
                  <a:schemeClr val="dk1"/>
                </a:solidFill>
                <a:latin typeface="Helvetica Neue"/>
                <a:ea typeface="Helvetica Neue"/>
                <a:cs typeface="Helvetica Neue"/>
                <a:sym typeface="Helvetica Neue"/>
              </a:rPr>
              <a:t>1/21/22</a:t>
            </a:r>
            <a:r>
              <a:rPr lang="en" sz="2000">
                <a:solidFill>
                  <a:schemeClr val="dk1"/>
                </a:solidFill>
                <a:latin typeface="Helvetica Neue Light"/>
                <a:ea typeface="Helvetica Neue Light"/>
                <a:cs typeface="Helvetica Neue Light"/>
                <a:sym typeface="Helvetica Neue Light"/>
              </a:rPr>
              <a:t>) </a:t>
            </a:r>
            <a:r>
              <a:rPr lang="en" sz="2000">
                <a:solidFill>
                  <a:schemeClr val="dk1"/>
                </a:solidFill>
                <a:latin typeface="Helvetica Neue Light"/>
                <a:ea typeface="Helvetica Neue Light"/>
                <a:cs typeface="Helvetica Neue Light"/>
                <a:sym typeface="Helvetica Neue Light"/>
              </a:rPr>
              <a:t>at 11:59 PM (PST)</a:t>
            </a:r>
            <a:endParaRPr sz="2000">
              <a:solidFill>
                <a:schemeClr val="dk1"/>
              </a:solidFill>
              <a:latin typeface="Helvetica Neue Light"/>
              <a:ea typeface="Helvetica Neue Light"/>
              <a:cs typeface="Helvetica Neue Light"/>
              <a:sym typeface="Helvetica Neue Light"/>
            </a:endParaRPr>
          </a:p>
          <a:p>
            <a:pPr indent="-330200" lvl="1" marL="914400" rtl="0" algn="l">
              <a:spcBef>
                <a:spcPts val="0"/>
              </a:spcBef>
              <a:spcAft>
                <a:spcPts val="0"/>
              </a:spcAft>
              <a:buClr>
                <a:schemeClr val="dk1"/>
              </a:buClr>
              <a:buSzPts val="1600"/>
              <a:buFont typeface="Helvetica Neue Light"/>
              <a:buAutoNum type="alphaLcPeriod"/>
            </a:pPr>
            <a:r>
              <a:rPr lang="en" sz="1600">
                <a:solidFill>
                  <a:schemeClr val="dk1"/>
                </a:solidFill>
                <a:latin typeface="Helvetica Neue Light"/>
                <a:ea typeface="Helvetica Neue Light"/>
                <a:cs typeface="Helvetica Neue Light"/>
                <a:sym typeface="Helvetica Neue Light"/>
              </a:rPr>
              <a:t>Three attempts</a:t>
            </a:r>
            <a:endParaRPr sz="1600">
              <a:solidFill>
                <a:schemeClr val="dk1"/>
              </a:solidFill>
              <a:latin typeface="Helvetica Neue Light"/>
              <a:ea typeface="Helvetica Neue Light"/>
              <a:cs typeface="Helvetica Neue Light"/>
              <a:sym typeface="Helvetica Neue Light"/>
            </a:endParaRPr>
          </a:p>
          <a:p>
            <a:pPr indent="-330200" lvl="1" marL="914400" rtl="0" algn="l">
              <a:spcBef>
                <a:spcPts val="0"/>
              </a:spcBef>
              <a:spcAft>
                <a:spcPts val="0"/>
              </a:spcAft>
              <a:buClr>
                <a:schemeClr val="dk1"/>
              </a:buClr>
              <a:buSzPts val="1600"/>
              <a:buFont typeface="Helvetica Neue Light"/>
              <a:buAutoNum type="alphaLcPeriod"/>
            </a:pPr>
            <a:r>
              <a:rPr lang="en" sz="1600">
                <a:solidFill>
                  <a:schemeClr val="dk1"/>
                </a:solidFill>
                <a:latin typeface="Helvetica Neue Light"/>
                <a:ea typeface="Helvetica Neue Light"/>
                <a:cs typeface="Helvetica Neue Light"/>
                <a:sym typeface="Helvetica Neue Light"/>
              </a:rPr>
              <a:t>We will grade your </a:t>
            </a:r>
            <a:r>
              <a:rPr i="1" lang="en" sz="1600">
                <a:solidFill>
                  <a:schemeClr val="dk1"/>
                </a:solidFill>
                <a:latin typeface="Helvetica Neue Light"/>
                <a:ea typeface="Helvetica Neue Light"/>
                <a:cs typeface="Helvetica Neue Light"/>
                <a:sym typeface="Helvetica Neue Light"/>
              </a:rPr>
              <a:t>last</a:t>
            </a:r>
            <a:r>
              <a:rPr lang="en" sz="1600">
                <a:solidFill>
                  <a:schemeClr val="dk1"/>
                </a:solidFill>
                <a:latin typeface="Helvetica Neue Light"/>
                <a:ea typeface="Helvetica Neue Light"/>
                <a:cs typeface="Helvetica Neue Light"/>
                <a:sym typeface="Helvetica Neue Light"/>
              </a:rPr>
              <a:t> attempt, not your </a:t>
            </a:r>
            <a:r>
              <a:rPr i="1" lang="en" sz="1600">
                <a:solidFill>
                  <a:schemeClr val="dk1"/>
                </a:solidFill>
                <a:latin typeface="Helvetica Neue Light"/>
                <a:ea typeface="Helvetica Neue Light"/>
                <a:cs typeface="Helvetica Neue Light"/>
                <a:sym typeface="Helvetica Neue Light"/>
              </a:rPr>
              <a:t>best</a:t>
            </a:r>
            <a:r>
              <a:rPr lang="en" sz="1600">
                <a:solidFill>
                  <a:schemeClr val="dk1"/>
                </a:solidFill>
                <a:latin typeface="Helvetica Neue Light"/>
                <a:ea typeface="Helvetica Neue Light"/>
                <a:cs typeface="Helvetica Neue Light"/>
                <a:sym typeface="Helvetica Neue Light"/>
              </a:rPr>
              <a:t> attempt</a:t>
            </a:r>
            <a:endParaRPr sz="1600">
              <a:solidFill>
                <a:schemeClr val="dk1"/>
              </a:solidFill>
              <a:latin typeface="Helvetica Neue Light"/>
              <a:ea typeface="Helvetica Neue Light"/>
              <a:cs typeface="Helvetica Neue Light"/>
              <a:sym typeface="Helvetica Neue Light"/>
            </a:endParaRPr>
          </a:p>
          <a:p>
            <a:pPr indent="-355600" lvl="0" marL="457200" rtl="0" algn="l">
              <a:spcBef>
                <a:spcPts val="0"/>
              </a:spcBef>
              <a:spcAft>
                <a:spcPts val="0"/>
              </a:spcAft>
              <a:buClr>
                <a:schemeClr val="dk1"/>
              </a:buClr>
              <a:buSzPts val="2000"/>
              <a:buFont typeface="Helvetica Neue Light"/>
              <a:buAutoNum type="arabicPeriod"/>
            </a:pPr>
            <a:r>
              <a:rPr b="1" lang="en" sz="2000">
                <a:solidFill>
                  <a:schemeClr val="dk1"/>
                </a:solidFill>
                <a:latin typeface="Helvetica Neue"/>
                <a:ea typeface="Helvetica Neue"/>
                <a:cs typeface="Helvetica Neue"/>
                <a:sym typeface="Helvetica Neue"/>
              </a:rPr>
              <a:t>A2</a:t>
            </a:r>
            <a:r>
              <a:rPr lang="en" sz="2000">
                <a:solidFill>
                  <a:schemeClr val="dk1"/>
                </a:solidFill>
                <a:latin typeface="Helvetica Neue Light"/>
                <a:ea typeface="Helvetica Neue Light"/>
                <a:cs typeface="Helvetica Neue Light"/>
                <a:sym typeface="Helvetica Neue Light"/>
              </a:rPr>
              <a:t> due </a:t>
            </a:r>
            <a:r>
              <a:rPr i="1" lang="en" sz="2000">
                <a:solidFill>
                  <a:schemeClr val="dk1"/>
                </a:solidFill>
                <a:latin typeface="Helvetica Neue Light"/>
                <a:ea typeface="Helvetica Neue Light"/>
                <a:cs typeface="Helvetica Neue Light"/>
                <a:sym typeface="Helvetica Neue Light"/>
              </a:rPr>
              <a:t>next</a:t>
            </a:r>
            <a:r>
              <a:rPr lang="en" sz="2000">
                <a:solidFill>
                  <a:schemeClr val="dk1"/>
                </a:solidFill>
                <a:latin typeface="Helvetica Neue Light"/>
                <a:ea typeface="Helvetica Neue Light"/>
                <a:cs typeface="Helvetica Neue Light"/>
                <a:sym typeface="Helvetica Neue Light"/>
              </a:rPr>
              <a:t> Friday (</a:t>
            </a:r>
            <a:r>
              <a:rPr b="1" lang="en" sz="2000">
                <a:solidFill>
                  <a:schemeClr val="dk1"/>
                </a:solidFill>
                <a:latin typeface="Helvetica Neue"/>
                <a:ea typeface="Helvetica Neue"/>
                <a:cs typeface="Helvetica Neue"/>
                <a:sym typeface="Helvetica Neue"/>
              </a:rPr>
              <a:t>1/28/22</a:t>
            </a:r>
            <a:r>
              <a:rPr lang="en" sz="2000">
                <a:solidFill>
                  <a:schemeClr val="dk1"/>
                </a:solidFill>
                <a:latin typeface="Helvetica Neue Light"/>
                <a:ea typeface="Helvetica Neue Light"/>
                <a:cs typeface="Helvetica Neue Light"/>
                <a:sym typeface="Helvetica Neue Light"/>
              </a:rPr>
              <a:t>) at 11:59 PM (PST)</a:t>
            </a:r>
            <a:endParaRPr sz="2000">
              <a:solidFill>
                <a:schemeClr val="dk1"/>
              </a:solidFill>
              <a:latin typeface="Helvetica Neue Light"/>
              <a:ea typeface="Helvetica Neue Light"/>
              <a:cs typeface="Helvetica Neue Light"/>
              <a:sym typeface="Helvetica Neue Light"/>
            </a:endParaRPr>
          </a:p>
          <a:p>
            <a:pPr indent="-330200" lvl="1" marL="914400" rtl="0" algn="l">
              <a:spcBef>
                <a:spcPts val="0"/>
              </a:spcBef>
              <a:spcAft>
                <a:spcPts val="0"/>
              </a:spcAft>
              <a:buClr>
                <a:schemeClr val="dk1"/>
              </a:buClr>
              <a:buSzPts val="1600"/>
              <a:buFont typeface="Helvetica Neue Light"/>
              <a:buAutoNum type="alphaLcPeriod"/>
            </a:pPr>
            <a:r>
              <a:rPr lang="en" sz="1600">
                <a:solidFill>
                  <a:schemeClr val="dk1"/>
                </a:solidFill>
                <a:latin typeface="Helvetica Neue Light"/>
                <a:ea typeface="Helvetica Neue Light"/>
                <a:cs typeface="Helvetica Neue Light"/>
                <a:sym typeface="Helvetica Neue Light"/>
              </a:rPr>
              <a:t>A2 will be released TOMORROW (1/20/22)</a:t>
            </a:r>
            <a:endParaRPr sz="1600">
              <a:solidFill>
                <a:schemeClr val="dk1"/>
              </a:solidFill>
              <a:latin typeface="Helvetica Neue Light"/>
              <a:ea typeface="Helvetica Neue Light"/>
              <a:cs typeface="Helvetica Neue Light"/>
              <a:sym typeface="Helvetica Neue Light"/>
            </a:endParaRPr>
          </a:p>
          <a:p>
            <a:pPr indent="0" lvl="0" marL="457200" rtl="0" algn="l">
              <a:spcBef>
                <a:spcPts val="1200"/>
              </a:spcBef>
              <a:spcAft>
                <a:spcPts val="1200"/>
              </a:spcAft>
              <a:buNone/>
            </a:pPr>
            <a:r>
              <a:t/>
            </a:r>
            <a:endParaRPr>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